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Eczar SemiBold" charset="1" panose="02000603040300000004"/>
      <p:regular r:id="rId23"/>
    </p:embeddedFont>
    <p:embeddedFont>
      <p:font typeface="Cardo" charset="1" panose="02020600000000000000"/>
      <p:regular r:id="rId24"/>
    </p:embeddedFont>
    <p:embeddedFont>
      <p:font typeface="Tenor Sans" charset="1" panose="02000000000000000000"/>
      <p:regular r:id="rId25"/>
    </p:embeddedFont>
    <p:embeddedFont>
      <p:font typeface="Clear Sans Regular" charset="1" panose="020B0503030202020304"/>
      <p:regular r:id="rId26"/>
    </p:embeddedFont>
    <p:embeddedFont>
      <p:font typeface="Open Sans Light" charset="1" panose="020B0306030504020204"/>
      <p:regular r:id="rId27"/>
    </p:embeddedFont>
    <p:embeddedFont>
      <p:font typeface="Open Sans Extra Bold" charset="1" panose="020B0906030804020204"/>
      <p:regular r:id="rId28"/>
    </p:embeddedFont>
    <p:embeddedFont>
      <p:font typeface="Open Sans" charset="1" panose="020B0606030504020204"/>
      <p:regular r:id="rId29"/>
    </p:embeddedFont>
    <p:embeddedFont>
      <p:font typeface="Clear Sans Regular Bold" charset="1" panose="020B06030302020203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0.png" Type="http://schemas.openxmlformats.org/officeDocument/2006/relationships/image"/><Relationship Id="rId4"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BCDC5"/>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97152" y="1487451"/>
            <a:ext cx="9859008" cy="7312098"/>
            <a:chOff x="0" y="0"/>
            <a:chExt cx="13716000" cy="10172700"/>
          </a:xfrm>
        </p:grpSpPr>
        <p:sp>
          <p:nvSpPr>
            <p:cNvPr name="Freeform 3" id="3"/>
            <p:cNvSpPr/>
            <p:nvPr/>
          </p:nvSpPr>
          <p:spPr>
            <a:xfrm flipH="false" flipV="false" rot="0">
              <a:off x="0" y="0"/>
              <a:ext cx="13716000" cy="10172700"/>
            </a:xfrm>
            <a:custGeom>
              <a:avLst/>
              <a:gdLst/>
              <a:ahLst/>
              <a:cxnLst/>
              <a:rect r="r" b="b" t="t" l="l"/>
              <a:pathLst>
                <a:path h="10172700" w="13716000">
                  <a:moveTo>
                    <a:pt x="0" y="0"/>
                  </a:moveTo>
                  <a:lnTo>
                    <a:pt x="13716000" y="0"/>
                  </a:lnTo>
                  <a:lnTo>
                    <a:pt x="13716000" y="10172700"/>
                  </a:lnTo>
                  <a:lnTo>
                    <a:pt x="0" y="10172700"/>
                  </a:lnTo>
                  <a:close/>
                </a:path>
              </a:pathLst>
            </a:custGeom>
            <a:blipFill>
              <a:blip r:embed="rId2"/>
              <a:stretch>
                <a:fillRect l="0" t="-393" r="0" b="-393"/>
              </a:stretch>
            </a:blipFill>
          </p:spPr>
        </p:sp>
        <p:sp>
          <p:nvSpPr>
            <p:cNvPr name="Freeform 4" id="4"/>
            <p:cNvSpPr/>
            <p:nvPr/>
          </p:nvSpPr>
          <p:spPr>
            <a:xfrm flipH="false" flipV="false" rot="0">
              <a:off x="393700" y="615950"/>
              <a:ext cx="12941300" cy="9107742"/>
            </a:xfrm>
            <a:custGeom>
              <a:avLst/>
              <a:gdLst/>
              <a:ahLst/>
              <a:cxnLst/>
              <a:rect r="r" b="b" t="t" l="l"/>
              <a:pathLst>
                <a:path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2782" t="0" r="-2782" b="0"/>
              </a:stretch>
            </a:blipFill>
          </p:spPr>
        </p:sp>
      </p:grpSp>
      <p:sp>
        <p:nvSpPr>
          <p:cNvPr name="Freeform 5" id="5"/>
          <p:cNvSpPr/>
          <p:nvPr/>
        </p:nvSpPr>
        <p:spPr>
          <a:xfrm flipH="false" flipV="false" rot="0">
            <a:off x="6183610" y="-3357603"/>
            <a:ext cx="16330085" cy="9165260"/>
          </a:xfrm>
          <a:custGeom>
            <a:avLst/>
            <a:gdLst/>
            <a:ahLst/>
            <a:cxnLst/>
            <a:rect r="r" b="b" t="t" l="l"/>
            <a:pathLst>
              <a:path h="9165260" w="16330085">
                <a:moveTo>
                  <a:pt x="0" y="0"/>
                </a:moveTo>
                <a:lnTo>
                  <a:pt x="16330085" y="0"/>
                </a:lnTo>
                <a:lnTo>
                  <a:pt x="16330085" y="9165260"/>
                </a:lnTo>
                <a:lnTo>
                  <a:pt x="0" y="9165260"/>
                </a:lnTo>
                <a:lnTo>
                  <a:pt x="0" y="0"/>
                </a:lnTo>
                <a:close/>
              </a:path>
            </a:pathLst>
          </a:custGeom>
          <a:blipFill>
            <a:blip r:embed="rId4">
              <a:alphaModFix amt="19999"/>
            </a:blip>
            <a:stretch>
              <a:fillRect l="0" t="0" r="0" b="0"/>
            </a:stretch>
          </a:blipFill>
        </p:spPr>
      </p:sp>
      <p:sp>
        <p:nvSpPr>
          <p:cNvPr name="TextBox 6" id="6"/>
          <p:cNvSpPr txBox="true"/>
          <p:nvPr/>
        </p:nvSpPr>
        <p:spPr>
          <a:xfrm rot="0">
            <a:off x="365020" y="4112207"/>
            <a:ext cx="8164869" cy="3390900"/>
          </a:xfrm>
          <a:prstGeom prst="rect">
            <a:avLst/>
          </a:prstGeom>
        </p:spPr>
        <p:txBody>
          <a:bodyPr anchor="t" rtlCol="false" tIns="0" lIns="0" bIns="0" rIns="0">
            <a:spAutoFit/>
          </a:bodyPr>
          <a:lstStyle/>
          <a:p>
            <a:pPr algn="ctr">
              <a:lnSpc>
                <a:spcPts val="6720"/>
              </a:lnSpc>
            </a:pPr>
            <a:r>
              <a:rPr lang="en-US" sz="5600" spc="-56">
                <a:solidFill>
                  <a:srgbClr val="355949"/>
                </a:solidFill>
                <a:latin typeface="Eczar SemiBold"/>
                <a:ea typeface="Eczar SemiBold"/>
                <a:cs typeface="Eczar SemiBold"/>
                <a:sym typeface="Eczar SemiBold"/>
              </a:rPr>
              <a:t>MULTI ORGAN HARVESTING AID NETWORK (MOHAN) FOUNDATION</a:t>
            </a:r>
          </a:p>
        </p:txBody>
      </p:sp>
      <p:sp>
        <p:nvSpPr>
          <p:cNvPr name="TextBox 7" id="7"/>
          <p:cNvSpPr txBox="true"/>
          <p:nvPr/>
        </p:nvSpPr>
        <p:spPr>
          <a:xfrm rot="0">
            <a:off x="365020" y="3056147"/>
            <a:ext cx="8164869" cy="580390"/>
          </a:xfrm>
          <a:prstGeom prst="rect">
            <a:avLst/>
          </a:prstGeom>
        </p:spPr>
        <p:txBody>
          <a:bodyPr anchor="t" rtlCol="false" tIns="0" lIns="0" bIns="0" rIns="0">
            <a:spAutoFit/>
          </a:bodyPr>
          <a:lstStyle/>
          <a:p>
            <a:pPr algn="ctr">
              <a:lnSpc>
                <a:spcPts val="4759"/>
              </a:lnSpc>
            </a:pPr>
            <a:r>
              <a:rPr lang="en-US" sz="3399">
                <a:solidFill>
                  <a:srgbClr val="355949"/>
                </a:solidFill>
                <a:latin typeface="Cardo"/>
                <a:ea typeface="Cardo"/>
                <a:cs typeface="Cardo"/>
                <a:sym typeface="Cardo"/>
              </a:rPr>
              <a:t>A PROJECT REPORT 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BCDC5"/>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8820150" cy="1218990"/>
          </a:xfrm>
          <a:prstGeom prst="rect">
            <a:avLst/>
          </a:prstGeom>
        </p:spPr>
        <p:txBody>
          <a:bodyPr anchor="t" rtlCol="false" tIns="0" lIns="0" bIns="0" rIns="0">
            <a:spAutoFit/>
          </a:bodyPr>
          <a:lstStyle/>
          <a:p>
            <a:pPr algn="l">
              <a:lnSpc>
                <a:spcPts val="9599"/>
              </a:lnSpc>
            </a:pPr>
            <a:r>
              <a:rPr lang="en-US" sz="7999" spc="-159">
                <a:solidFill>
                  <a:srgbClr val="FDF9F5"/>
                </a:solidFill>
                <a:latin typeface="Tenor Sans"/>
                <a:ea typeface="Tenor Sans"/>
                <a:cs typeface="Tenor Sans"/>
                <a:sym typeface="Tenor Sans"/>
              </a:rPr>
              <a:t>Awareness</a:t>
            </a:r>
          </a:p>
        </p:txBody>
      </p:sp>
      <p:sp>
        <p:nvSpPr>
          <p:cNvPr name="Freeform 3" id="3"/>
          <p:cNvSpPr/>
          <p:nvPr/>
        </p:nvSpPr>
        <p:spPr>
          <a:xfrm flipH="true" flipV="false" rot="-4019077">
            <a:off x="13428750" y="-4299579"/>
            <a:ext cx="5747477" cy="14018235"/>
          </a:xfrm>
          <a:custGeom>
            <a:avLst/>
            <a:gdLst/>
            <a:ahLst/>
            <a:cxnLst/>
            <a:rect r="r" b="b" t="t" l="l"/>
            <a:pathLst>
              <a:path h="14018235" w="5747477">
                <a:moveTo>
                  <a:pt x="5747477" y="0"/>
                </a:moveTo>
                <a:lnTo>
                  <a:pt x="0" y="0"/>
                </a:lnTo>
                <a:lnTo>
                  <a:pt x="0" y="14018235"/>
                </a:lnTo>
                <a:lnTo>
                  <a:pt x="5747477" y="14018235"/>
                </a:lnTo>
                <a:lnTo>
                  <a:pt x="5747477" y="0"/>
                </a:lnTo>
                <a:close/>
              </a:path>
            </a:pathLst>
          </a:custGeom>
          <a:blipFill>
            <a:blip r:embed="rId2">
              <a:alphaModFix amt="26000"/>
            </a:blip>
            <a:stretch>
              <a:fillRect l="0" t="0" r="0" b="0"/>
            </a:stretch>
          </a:blipFill>
        </p:spPr>
      </p:sp>
      <p:sp>
        <p:nvSpPr>
          <p:cNvPr name="AutoShape 4" id="4"/>
          <p:cNvSpPr/>
          <p:nvPr/>
        </p:nvSpPr>
        <p:spPr>
          <a:xfrm rot="0">
            <a:off x="5897880" y="5119688"/>
            <a:ext cx="6492240" cy="0"/>
          </a:xfrm>
          <a:prstGeom prst="line">
            <a:avLst/>
          </a:prstGeom>
          <a:ln cap="rnd" w="47625">
            <a:solidFill>
              <a:srgbClr val="FFFFFF"/>
            </a:solidFill>
            <a:prstDash val="solid"/>
            <a:headEnd type="none" len="sm" w="sm"/>
            <a:tailEnd type="none" len="sm" w="sm"/>
          </a:ln>
        </p:spPr>
      </p:sp>
      <p:sp>
        <p:nvSpPr>
          <p:cNvPr name="TextBox 5" id="5"/>
          <p:cNvSpPr txBox="true"/>
          <p:nvPr/>
        </p:nvSpPr>
        <p:spPr>
          <a:xfrm rot="0">
            <a:off x="1028700" y="2886178"/>
            <a:ext cx="7525834" cy="3312795"/>
          </a:xfrm>
          <a:prstGeom prst="rect">
            <a:avLst/>
          </a:prstGeom>
        </p:spPr>
        <p:txBody>
          <a:bodyPr anchor="t" rtlCol="false" tIns="0" lIns="0" bIns="0" rIns="0">
            <a:spAutoFit/>
          </a:bodyPr>
          <a:lstStyle/>
          <a:p>
            <a:pPr algn="l">
              <a:lnSpc>
                <a:spcPts val="3779"/>
              </a:lnSpc>
            </a:pPr>
            <a:r>
              <a:rPr lang="en-US" sz="2700" spc="-27">
                <a:solidFill>
                  <a:srgbClr val="444949"/>
                </a:solidFill>
                <a:latin typeface="Clear Sans Regular"/>
                <a:ea typeface="Clear Sans Regular"/>
                <a:cs typeface="Clear Sans Regular"/>
                <a:sym typeface="Clear Sans Regular"/>
              </a:rPr>
              <a:t>The Foundation regularly conducts public awareness programs for corporate employees, students,medical professionals, etc.</a:t>
            </a:r>
          </a:p>
          <a:p>
            <a:pPr algn="l">
              <a:lnSpc>
                <a:spcPts val="3779"/>
              </a:lnSpc>
              <a:spcBef>
                <a:spcPct val="0"/>
              </a:spcBef>
            </a:pPr>
            <a:r>
              <a:rPr lang="en-US" sz="2699" spc="-26">
                <a:solidFill>
                  <a:srgbClr val="444949"/>
                </a:solidFill>
                <a:latin typeface="Clear Sans Regular"/>
                <a:ea typeface="Clear Sans Regular"/>
                <a:cs typeface="Clear Sans Regular"/>
                <a:sym typeface="Clear Sans Regular"/>
              </a:rPr>
              <a:t>Mohan Foundation believes in engaging the youth and school students and strongly feels that they are an excellent resource for increasing awareness on organ donation.</a:t>
            </a:r>
          </a:p>
        </p:txBody>
      </p:sp>
      <p:sp>
        <p:nvSpPr>
          <p:cNvPr name="TextBox 6" id="6"/>
          <p:cNvSpPr txBox="true"/>
          <p:nvPr/>
        </p:nvSpPr>
        <p:spPr>
          <a:xfrm rot="0">
            <a:off x="1028700" y="6768465"/>
            <a:ext cx="7525834" cy="2360295"/>
          </a:xfrm>
          <a:prstGeom prst="rect">
            <a:avLst/>
          </a:prstGeom>
        </p:spPr>
        <p:txBody>
          <a:bodyPr anchor="t" rtlCol="false" tIns="0" lIns="0" bIns="0" rIns="0">
            <a:spAutoFit/>
          </a:bodyPr>
          <a:lstStyle/>
          <a:p>
            <a:pPr algn="l">
              <a:lnSpc>
                <a:spcPts val="3780"/>
              </a:lnSpc>
              <a:spcBef>
                <a:spcPct val="0"/>
              </a:spcBef>
            </a:pPr>
            <a:r>
              <a:rPr lang="en-US" sz="2700" spc="-27">
                <a:solidFill>
                  <a:srgbClr val="444949"/>
                </a:solidFill>
                <a:latin typeface="Clear Sans Regular"/>
                <a:ea typeface="Clear Sans Regular"/>
                <a:cs typeface="Clear Sans Regular"/>
                <a:sym typeface="Clear Sans Regular"/>
              </a:rPr>
              <a:t>They are engaging high school teachers and college lecturers to get involved in their training programs and to use the educational material to reinforce in their class room and include organ donation in their school health affairs .</a:t>
            </a:r>
          </a:p>
        </p:txBody>
      </p:sp>
      <p:sp>
        <p:nvSpPr>
          <p:cNvPr name="Freeform 7" id="7"/>
          <p:cNvSpPr/>
          <p:nvPr/>
        </p:nvSpPr>
        <p:spPr>
          <a:xfrm flipH="false" flipV="false" rot="0">
            <a:off x="9334500" y="2314575"/>
            <a:ext cx="8271515" cy="6203636"/>
          </a:xfrm>
          <a:custGeom>
            <a:avLst/>
            <a:gdLst/>
            <a:ahLst/>
            <a:cxnLst/>
            <a:rect r="r" b="b" t="t" l="l"/>
            <a:pathLst>
              <a:path h="6203636" w="8271515">
                <a:moveTo>
                  <a:pt x="0" y="0"/>
                </a:moveTo>
                <a:lnTo>
                  <a:pt x="8271515" y="0"/>
                </a:lnTo>
                <a:lnTo>
                  <a:pt x="8271515" y="6203636"/>
                </a:lnTo>
                <a:lnTo>
                  <a:pt x="0" y="6203636"/>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9F5"/>
        </a:solidFill>
      </p:bgPr>
    </p:bg>
    <p:spTree>
      <p:nvGrpSpPr>
        <p:cNvPr id="1" name=""/>
        <p:cNvGrpSpPr/>
        <p:nvPr/>
      </p:nvGrpSpPr>
      <p:grpSpPr>
        <a:xfrm>
          <a:off x="0" y="0"/>
          <a:ext cx="0" cy="0"/>
          <a:chOff x="0" y="0"/>
          <a:chExt cx="0" cy="0"/>
        </a:xfrm>
      </p:grpSpPr>
      <p:sp>
        <p:nvSpPr>
          <p:cNvPr name="Freeform 2" id="2"/>
          <p:cNvSpPr/>
          <p:nvPr/>
        </p:nvSpPr>
        <p:spPr>
          <a:xfrm flipH="true" flipV="false" rot="5718379">
            <a:off x="1114205" y="-10911872"/>
            <a:ext cx="9506983" cy="24455263"/>
          </a:xfrm>
          <a:custGeom>
            <a:avLst/>
            <a:gdLst/>
            <a:ahLst/>
            <a:cxnLst/>
            <a:rect r="r" b="b" t="t" l="l"/>
            <a:pathLst>
              <a:path h="24455263" w="9506983">
                <a:moveTo>
                  <a:pt x="9506983" y="0"/>
                </a:moveTo>
                <a:lnTo>
                  <a:pt x="0" y="0"/>
                </a:lnTo>
                <a:lnTo>
                  <a:pt x="0" y="24455263"/>
                </a:lnTo>
                <a:lnTo>
                  <a:pt x="9506983" y="24455263"/>
                </a:lnTo>
                <a:lnTo>
                  <a:pt x="9506983" y="0"/>
                </a:lnTo>
                <a:close/>
              </a:path>
            </a:pathLst>
          </a:custGeom>
          <a:blipFill>
            <a:blip r:embed="rId2">
              <a:alphaModFix amt="19999"/>
            </a:blip>
            <a:stretch>
              <a:fillRect l="0" t="0" r="0" b="0"/>
            </a:stretch>
          </a:blipFill>
        </p:spPr>
      </p:sp>
      <p:sp>
        <p:nvSpPr>
          <p:cNvPr name="Freeform 3" id="3"/>
          <p:cNvSpPr/>
          <p:nvPr/>
        </p:nvSpPr>
        <p:spPr>
          <a:xfrm flipH="false" flipV="false" rot="0">
            <a:off x="1028700" y="1833375"/>
            <a:ext cx="9130565" cy="5059031"/>
          </a:xfrm>
          <a:custGeom>
            <a:avLst/>
            <a:gdLst/>
            <a:ahLst/>
            <a:cxnLst/>
            <a:rect r="r" b="b" t="t" l="l"/>
            <a:pathLst>
              <a:path h="5059031" w="9130565">
                <a:moveTo>
                  <a:pt x="0" y="0"/>
                </a:moveTo>
                <a:lnTo>
                  <a:pt x="9130565" y="0"/>
                </a:lnTo>
                <a:lnTo>
                  <a:pt x="9130565" y="5059031"/>
                </a:lnTo>
                <a:lnTo>
                  <a:pt x="0" y="5059031"/>
                </a:lnTo>
                <a:lnTo>
                  <a:pt x="0" y="0"/>
                </a:lnTo>
                <a:close/>
              </a:path>
            </a:pathLst>
          </a:custGeom>
          <a:blipFill>
            <a:blip r:embed="rId3"/>
            <a:stretch>
              <a:fillRect l="0" t="-760" r="0" b="-760"/>
            </a:stretch>
          </a:blipFill>
        </p:spPr>
      </p:sp>
      <p:sp>
        <p:nvSpPr>
          <p:cNvPr name="Freeform 4" id="4"/>
          <p:cNvSpPr/>
          <p:nvPr/>
        </p:nvSpPr>
        <p:spPr>
          <a:xfrm flipH="false" flipV="false" rot="0">
            <a:off x="9552602" y="3260465"/>
            <a:ext cx="7374859" cy="5531144"/>
          </a:xfrm>
          <a:custGeom>
            <a:avLst/>
            <a:gdLst/>
            <a:ahLst/>
            <a:cxnLst/>
            <a:rect r="r" b="b" t="t" l="l"/>
            <a:pathLst>
              <a:path h="5531144" w="7374859">
                <a:moveTo>
                  <a:pt x="0" y="0"/>
                </a:moveTo>
                <a:lnTo>
                  <a:pt x="7374858" y="0"/>
                </a:lnTo>
                <a:lnTo>
                  <a:pt x="7374858" y="5531144"/>
                </a:lnTo>
                <a:lnTo>
                  <a:pt x="0" y="5531144"/>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bg>
      <p:bgPr>
        <a:solidFill>
          <a:srgbClr val="FDF9F5"/>
        </a:solidFill>
      </p:bgPr>
    </p:bg>
    <p:spTree>
      <p:nvGrpSpPr>
        <p:cNvPr id="1" name=""/>
        <p:cNvGrpSpPr/>
        <p:nvPr/>
      </p:nvGrpSpPr>
      <p:grpSpPr>
        <a:xfrm>
          <a:off x="0" y="0"/>
          <a:ext cx="0" cy="0"/>
          <a:chOff x="0" y="0"/>
          <a:chExt cx="0" cy="0"/>
        </a:xfrm>
      </p:grpSpPr>
      <p:grpSp>
        <p:nvGrpSpPr>
          <p:cNvPr name="Group 2" id="2"/>
          <p:cNvGrpSpPr/>
          <p:nvPr/>
        </p:nvGrpSpPr>
        <p:grpSpPr>
          <a:xfrm rot="0">
            <a:off x="-1425078" y="0"/>
            <a:ext cx="10569078" cy="10569078"/>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355949"/>
            </a:solidFill>
          </p:spPr>
        </p:sp>
      </p:grpSp>
      <p:sp>
        <p:nvSpPr>
          <p:cNvPr name="TextBox 4" id="4"/>
          <p:cNvSpPr txBox="true"/>
          <p:nvPr/>
        </p:nvSpPr>
        <p:spPr>
          <a:xfrm rot="0">
            <a:off x="1440470" y="285456"/>
            <a:ext cx="5531644" cy="1343613"/>
          </a:xfrm>
          <a:prstGeom prst="rect">
            <a:avLst/>
          </a:prstGeom>
        </p:spPr>
        <p:txBody>
          <a:bodyPr anchor="t" rtlCol="false" tIns="0" lIns="0" bIns="0" rIns="0">
            <a:spAutoFit/>
          </a:bodyPr>
          <a:lstStyle/>
          <a:p>
            <a:pPr algn="ctr">
              <a:lnSpc>
                <a:spcPts val="11039"/>
              </a:lnSpc>
            </a:pPr>
            <a:r>
              <a:rPr lang="en-US" sz="7885">
                <a:solidFill>
                  <a:srgbClr val="000000"/>
                </a:solidFill>
                <a:latin typeface="Open Sans"/>
                <a:ea typeface="Open Sans"/>
                <a:cs typeface="Open Sans"/>
                <a:sym typeface="Open Sans"/>
              </a:rPr>
              <a:t>living donor</a:t>
            </a:r>
          </a:p>
        </p:txBody>
      </p:sp>
      <p:sp>
        <p:nvSpPr>
          <p:cNvPr name="TextBox 5" id="5"/>
          <p:cNvSpPr txBox="true"/>
          <p:nvPr/>
        </p:nvSpPr>
        <p:spPr>
          <a:xfrm rot="0">
            <a:off x="11237029" y="518477"/>
            <a:ext cx="5064317" cy="1017127"/>
          </a:xfrm>
          <a:prstGeom prst="rect">
            <a:avLst/>
          </a:prstGeom>
        </p:spPr>
        <p:txBody>
          <a:bodyPr anchor="t" rtlCol="false" tIns="0" lIns="0" bIns="0" rIns="0">
            <a:spAutoFit/>
          </a:bodyPr>
          <a:lstStyle/>
          <a:p>
            <a:pPr algn="ctr">
              <a:lnSpc>
                <a:spcPts val="8300"/>
              </a:lnSpc>
            </a:pPr>
            <a:r>
              <a:rPr lang="en-US" sz="5928">
                <a:solidFill>
                  <a:srgbClr val="000000"/>
                </a:solidFill>
                <a:latin typeface="Open Sans"/>
                <a:ea typeface="Open Sans"/>
                <a:cs typeface="Open Sans"/>
                <a:sym typeface="Open Sans"/>
              </a:rPr>
              <a:t>cadaver donar</a:t>
            </a:r>
          </a:p>
        </p:txBody>
      </p:sp>
      <p:sp>
        <p:nvSpPr>
          <p:cNvPr name="TextBox 6" id="6"/>
          <p:cNvSpPr txBox="true"/>
          <p:nvPr/>
        </p:nvSpPr>
        <p:spPr>
          <a:xfrm rot="0">
            <a:off x="635254" y="2554988"/>
            <a:ext cx="4172843" cy="5927199"/>
          </a:xfrm>
          <a:prstGeom prst="rect">
            <a:avLst/>
          </a:prstGeom>
        </p:spPr>
        <p:txBody>
          <a:bodyPr anchor="t" rtlCol="false" tIns="0" lIns="0" bIns="0" rIns="0">
            <a:spAutoFit/>
          </a:bodyPr>
          <a:lstStyle/>
          <a:p>
            <a:pPr algn="l">
              <a:lnSpc>
                <a:spcPts val="6678"/>
              </a:lnSpc>
            </a:pPr>
            <a:r>
              <a:rPr lang="en-US" sz="4770">
                <a:solidFill>
                  <a:srgbClr val="FFFFFF"/>
                </a:solidFill>
                <a:latin typeface="Open Sans Light"/>
                <a:ea typeface="Open Sans Light"/>
                <a:cs typeface="Open Sans Light"/>
                <a:sym typeface="Open Sans Light"/>
              </a:rPr>
              <a:t>1.liver</a:t>
            </a:r>
          </a:p>
          <a:p>
            <a:pPr algn="l">
              <a:lnSpc>
                <a:spcPts val="6678"/>
              </a:lnSpc>
            </a:pPr>
          </a:p>
          <a:p>
            <a:pPr algn="l">
              <a:lnSpc>
                <a:spcPts val="6678"/>
              </a:lnSpc>
            </a:pPr>
            <a:r>
              <a:rPr lang="en-US" sz="4770">
                <a:solidFill>
                  <a:srgbClr val="FFFFFF"/>
                </a:solidFill>
                <a:latin typeface="Open Sans Light"/>
                <a:ea typeface="Open Sans Light"/>
                <a:cs typeface="Open Sans Light"/>
                <a:sym typeface="Open Sans Light"/>
              </a:rPr>
              <a:t>2.kidney</a:t>
            </a:r>
          </a:p>
          <a:p>
            <a:pPr algn="l">
              <a:lnSpc>
                <a:spcPts val="6678"/>
              </a:lnSpc>
            </a:pPr>
          </a:p>
          <a:p>
            <a:pPr algn="l">
              <a:lnSpc>
                <a:spcPts val="6818"/>
              </a:lnSpc>
            </a:pPr>
            <a:r>
              <a:rPr lang="en-US" sz="4870">
                <a:solidFill>
                  <a:srgbClr val="FFFFFF"/>
                </a:solidFill>
                <a:latin typeface="Open Sans Light"/>
                <a:ea typeface="Open Sans Light"/>
                <a:cs typeface="Open Sans Light"/>
                <a:sym typeface="Open Sans Light"/>
              </a:rPr>
              <a:t>3.skin(mesh)</a:t>
            </a:r>
          </a:p>
          <a:p>
            <a:pPr algn="l">
              <a:lnSpc>
                <a:spcPts val="6818"/>
              </a:lnSpc>
            </a:pPr>
          </a:p>
          <a:p>
            <a:pPr algn="l">
              <a:lnSpc>
                <a:spcPts val="6678"/>
              </a:lnSpc>
            </a:pPr>
            <a:r>
              <a:rPr lang="en-US" sz="4770">
                <a:solidFill>
                  <a:srgbClr val="FFFFFF"/>
                </a:solidFill>
                <a:latin typeface="Open Sans Light"/>
                <a:ea typeface="Open Sans Light"/>
                <a:cs typeface="Open Sans Light"/>
                <a:sym typeface="Open Sans Light"/>
              </a:rPr>
              <a:t>4.bone marrow</a:t>
            </a:r>
          </a:p>
        </p:txBody>
      </p:sp>
      <p:sp>
        <p:nvSpPr>
          <p:cNvPr name="TextBox 7" id="7"/>
          <p:cNvSpPr txBox="true"/>
          <p:nvPr/>
        </p:nvSpPr>
        <p:spPr>
          <a:xfrm rot="0">
            <a:off x="11237029" y="2238377"/>
            <a:ext cx="4172843" cy="6635115"/>
          </a:xfrm>
          <a:prstGeom prst="rect">
            <a:avLst/>
          </a:prstGeom>
        </p:spPr>
        <p:txBody>
          <a:bodyPr anchor="t" rtlCol="false" tIns="0" lIns="0" bIns="0" rIns="0">
            <a:spAutoFit/>
          </a:bodyPr>
          <a:lstStyle/>
          <a:p>
            <a:pPr algn="l">
              <a:lnSpc>
                <a:spcPts val="7559"/>
              </a:lnSpc>
            </a:pPr>
            <a:r>
              <a:rPr lang="en-US" sz="5399">
                <a:solidFill>
                  <a:srgbClr val="355949"/>
                </a:solidFill>
                <a:latin typeface="Open Sans"/>
                <a:ea typeface="Open Sans"/>
                <a:cs typeface="Open Sans"/>
                <a:sym typeface="Open Sans"/>
              </a:rPr>
              <a:t>1. heart</a:t>
            </a:r>
          </a:p>
          <a:p>
            <a:pPr algn="l">
              <a:lnSpc>
                <a:spcPts val="7559"/>
              </a:lnSpc>
            </a:pPr>
          </a:p>
          <a:p>
            <a:pPr algn="l">
              <a:lnSpc>
                <a:spcPts val="7559"/>
              </a:lnSpc>
            </a:pPr>
            <a:r>
              <a:rPr lang="en-US" sz="5399">
                <a:solidFill>
                  <a:srgbClr val="355949"/>
                </a:solidFill>
                <a:latin typeface="Open Sans"/>
                <a:ea typeface="Open Sans"/>
                <a:cs typeface="Open Sans"/>
                <a:sym typeface="Open Sans"/>
              </a:rPr>
              <a:t>2. lungs</a:t>
            </a:r>
          </a:p>
          <a:p>
            <a:pPr algn="l">
              <a:lnSpc>
                <a:spcPts val="7559"/>
              </a:lnSpc>
            </a:pPr>
          </a:p>
          <a:p>
            <a:pPr algn="l">
              <a:lnSpc>
                <a:spcPts val="7559"/>
              </a:lnSpc>
            </a:pPr>
            <a:r>
              <a:rPr lang="en-US" sz="5399">
                <a:solidFill>
                  <a:srgbClr val="355949"/>
                </a:solidFill>
                <a:latin typeface="Open Sans"/>
                <a:ea typeface="Open Sans"/>
                <a:cs typeface="Open Sans"/>
                <a:sym typeface="Open Sans"/>
              </a:rPr>
              <a:t>3. pancreas</a:t>
            </a:r>
          </a:p>
          <a:p>
            <a:pPr algn="l">
              <a:lnSpc>
                <a:spcPts val="7559"/>
              </a:lnSpc>
            </a:pPr>
          </a:p>
          <a:p>
            <a:pPr algn="l">
              <a:lnSpc>
                <a:spcPts val="7559"/>
              </a:lnSpc>
            </a:pPr>
            <a:r>
              <a:rPr lang="en-US" sz="5399">
                <a:solidFill>
                  <a:srgbClr val="355949"/>
                </a:solidFill>
                <a:latin typeface="Open Sans"/>
                <a:ea typeface="Open Sans"/>
                <a:cs typeface="Open Sans"/>
                <a:sym typeface="Open Sans"/>
              </a:rPr>
              <a:t>4.eye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BBCDC5"/>
        </a:solidFill>
      </p:bgPr>
    </p:bg>
    <p:spTree>
      <p:nvGrpSpPr>
        <p:cNvPr id="1" name=""/>
        <p:cNvGrpSpPr/>
        <p:nvPr/>
      </p:nvGrpSpPr>
      <p:grpSpPr>
        <a:xfrm>
          <a:off x="0" y="0"/>
          <a:ext cx="0" cy="0"/>
          <a:chOff x="0" y="0"/>
          <a:chExt cx="0" cy="0"/>
        </a:xfrm>
      </p:grpSpPr>
      <p:sp>
        <p:nvSpPr>
          <p:cNvPr name="TextBox 2" id="2"/>
          <p:cNvSpPr txBox="true"/>
          <p:nvPr/>
        </p:nvSpPr>
        <p:spPr>
          <a:xfrm rot="0">
            <a:off x="497756" y="3619500"/>
            <a:ext cx="6774646" cy="3038475"/>
          </a:xfrm>
          <a:prstGeom prst="rect">
            <a:avLst/>
          </a:prstGeom>
        </p:spPr>
        <p:txBody>
          <a:bodyPr anchor="t" rtlCol="false" tIns="0" lIns="0" bIns="0" rIns="0">
            <a:spAutoFit/>
          </a:bodyPr>
          <a:lstStyle/>
          <a:p>
            <a:pPr algn="ctr">
              <a:lnSpc>
                <a:spcPts val="11999"/>
              </a:lnSpc>
            </a:pPr>
            <a:r>
              <a:rPr lang="en-US" sz="9999" spc="-99">
                <a:solidFill>
                  <a:srgbClr val="444949"/>
                </a:solidFill>
                <a:latin typeface="Tenor Sans"/>
                <a:ea typeface="Tenor Sans"/>
                <a:cs typeface="Tenor Sans"/>
                <a:sym typeface="Tenor Sans"/>
              </a:rPr>
              <a:t>BRAIN </a:t>
            </a:r>
          </a:p>
          <a:p>
            <a:pPr algn="ctr">
              <a:lnSpc>
                <a:spcPts val="11999"/>
              </a:lnSpc>
            </a:pPr>
            <a:r>
              <a:rPr lang="en-US" sz="9999" spc="-99">
                <a:solidFill>
                  <a:srgbClr val="444949"/>
                </a:solidFill>
                <a:latin typeface="Tenor Sans"/>
                <a:ea typeface="Tenor Sans"/>
                <a:cs typeface="Tenor Sans"/>
                <a:sym typeface="Tenor Sans"/>
              </a:rPr>
              <a:t>DEAD</a:t>
            </a:r>
          </a:p>
        </p:txBody>
      </p:sp>
      <p:sp>
        <p:nvSpPr>
          <p:cNvPr name="TextBox 3" id="3"/>
          <p:cNvSpPr txBox="true"/>
          <p:nvPr/>
        </p:nvSpPr>
        <p:spPr>
          <a:xfrm rot="0">
            <a:off x="10080299" y="1391528"/>
            <a:ext cx="7179001" cy="1780541"/>
          </a:xfrm>
          <a:prstGeom prst="rect">
            <a:avLst/>
          </a:prstGeom>
        </p:spPr>
        <p:txBody>
          <a:bodyPr anchor="t" rtlCol="false" tIns="0" lIns="0" bIns="0" rIns="0">
            <a:spAutoFit/>
          </a:bodyPr>
          <a:lstStyle/>
          <a:p>
            <a:pPr algn="l">
              <a:lnSpc>
                <a:spcPts val="4759"/>
              </a:lnSpc>
            </a:pPr>
            <a:r>
              <a:rPr lang="en-US" sz="3399" spc="-33">
                <a:solidFill>
                  <a:srgbClr val="444949"/>
                </a:solidFill>
                <a:latin typeface="Clear Sans Regular"/>
                <a:ea typeface="Clear Sans Regular"/>
                <a:cs typeface="Clear Sans Regular"/>
                <a:sym typeface="Clear Sans Regular"/>
              </a:rPr>
              <a:t>A person must be unconscious and fail to respond to outside stimulation</a:t>
            </a:r>
          </a:p>
          <a:p>
            <a:pPr algn="l">
              <a:lnSpc>
                <a:spcPts val="4759"/>
              </a:lnSpc>
              <a:spcBef>
                <a:spcPct val="0"/>
              </a:spcBef>
            </a:pPr>
          </a:p>
        </p:txBody>
      </p:sp>
      <p:sp>
        <p:nvSpPr>
          <p:cNvPr name="TextBox 4" id="4"/>
          <p:cNvSpPr txBox="true"/>
          <p:nvPr/>
        </p:nvSpPr>
        <p:spPr>
          <a:xfrm rot="0">
            <a:off x="10080299" y="7157477"/>
            <a:ext cx="6946714" cy="1783536"/>
          </a:xfrm>
          <a:prstGeom prst="rect">
            <a:avLst/>
          </a:prstGeom>
        </p:spPr>
        <p:txBody>
          <a:bodyPr anchor="t" rtlCol="false" tIns="0" lIns="0" bIns="0" rIns="0">
            <a:spAutoFit/>
          </a:bodyPr>
          <a:lstStyle/>
          <a:p>
            <a:pPr algn="l">
              <a:lnSpc>
                <a:spcPts val="4821"/>
              </a:lnSpc>
              <a:spcBef>
                <a:spcPct val="0"/>
              </a:spcBef>
            </a:pPr>
            <a:r>
              <a:rPr lang="en-US" sz="3444" spc="-34">
                <a:solidFill>
                  <a:srgbClr val="444949"/>
                </a:solidFill>
                <a:latin typeface="Clear Sans Regular"/>
                <a:ea typeface="Clear Sans Regular"/>
                <a:cs typeface="Clear Sans Regular"/>
                <a:sym typeface="Clear Sans Regular"/>
              </a:rPr>
              <a:t>There must be clear evidence that serious brain damage has occurred and it cannot be cured.</a:t>
            </a:r>
          </a:p>
        </p:txBody>
      </p:sp>
      <p:sp>
        <p:nvSpPr>
          <p:cNvPr name="TextBox 5" id="5"/>
          <p:cNvSpPr txBox="true"/>
          <p:nvPr/>
        </p:nvSpPr>
        <p:spPr>
          <a:xfrm rot="0">
            <a:off x="7803346" y="1152525"/>
            <a:ext cx="1802162" cy="2087097"/>
          </a:xfrm>
          <a:prstGeom prst="rect">
            <a:avLst/>
          </a:prstGeom>
        </p:spPr>
        <p:txBody>
          <a:bodyPr anchor="t" rtlCol="false" tIns="0" lIns="0" bIns="0" rIns="0">
            <a:spAutoFit/>
          </a:bodyPr>
          <a:lstStyle/>
          <a:p>
            <a:pPr algn="ctr">
              <a:lnSpc>
                <a:spcPts val="17026"/>
              </a:lnSpc>
              <a:spcBef>
                <a:spcPct val="0"/>
              </a:spcBef>
            </a:pPr>
            <a:r>
              <a:rPr lang="en-US" b="true" sz="12161" spc="-1410">
                <a:solidFill>
                  <a:srgbClr val="FDF9F5">
                    <a:alpha val="28627"/>
                  </a:srgbClr>
                </a:solidFill>
                <a:latin typeface="Clear Sans Regular Bold"/>
                <a:ea typeface="Clear Sans Regular Bold"/>
                <a:cs typeface="Clear Sans Regular Bold"/>
                <a:sym typeface="Clear Sans Regular Bold"/>
              </a:rPr>
              <a:t>01</a:t>
            </a:r>
          </a:p>
        </p:txBody>
      </p:sp>
      <p:sp>
        <p:nvSpPr>
          <p:cNvPr name="TextBox 6" id="6"/>
          <p:cNvSpPr txBox="true"/>
          <p:nvPr/>
        </p:nvSpPr>
        <p:spPr>
          <a:xfrm rot="0">
            <a:off x="7803346" y="6809253"/>
            <a:ext cx="1802162" cy="2087097"/>
          </a:xfrm>
          <a:prstGeom prst="rect">
            <a:avLst/>
          </a:prstGeom>
        </p:spPr>
        <p:txBody>
          <a:bodyPr anchor="t" rtlCol="false" tIns="0" lIns="0" bIns="0" rIns="0">
            <a:spAutoFit/>
          </a:bodyPr>
          <a:lstStyle/>
          <a:p>
            <a:pPr algn="ctr">
              <a:lnSpc>
                <a:spcPts val="17026"/>
              </a:lnSpc>
              <a:spcBef>
                <a:spcPct val="0"/>
              </a:spcBef>
            </a:pPr>
            <a:r>
              <a:rPr lang="en-US" b="true" sz="12161" spc="-1410">
                <a:solidFill>
                  <a:srgbClr val="FDF9F5">
                    <a:alpha val="28627"/>
                  </a:srgbClr>
                </a:solidFill>
                <a:latin typeface="Clear Sans Regular Bold"/>
                <a:ea typeface="Clear Sans Regular Bold"/>
                <a:cs typeface="Clear Sans Regular Bold"/>
                <a:sym typeface="Clear Sans Regular Bold"/>
              </a:rPr>
              <a:t>03</a:t>
            </a:r>
          </a:p>
        </p:txBody>
      </p:sp>
      <p:sp>
        <p:nvSpPr>
          <p:cNvPr name="TextBox 7" id="7"/>
          <p:cNvSpPr txBox="true"/>
          <p:nvPr/>
        </p:nvSpPr>
        <p:spPr>
          <a:xfrm rot="0">
            <a:off x="7803346" y="3980889"/>
            <a:ext cx="1802162" cy="2087097"/>
          </a:xfrm>
          <a:prstGeom prst="rect">
            <a:avLst/>
          </a:prstGeom>
        </p:spPr>
        <p:txBody>
          <a:bodyPr anchor="t" rtlCol="false" tIns="0" lIns="0" bIns="0" rIns="0">
            <a:spAutoFit/>
          </a:bodyPr>
          <a:lstStyle/>
          <a:p>
            <a:pPr algn="ctr">
              <a:lnSpc>
                <a:spcPts val="17026"/>
              </a:lnSpc>
              <a:spcBef>
                <a:spcPct val="0"/>
              </a:spcBef>
            </a:pPr>
            <a:r>
              <a:rPr lang="en-US" b="true" sz="12161" spc="-1410">
                <a:solidFill>
                  <a:srgbClr val="FDF9F5">
                    <a:alpha val="28627"/>
                  </a:srgbClr>
                </a:solidFill>
                <a:latin typeface="Clear Sans Regular Bold"/>
                <a:ea typeface="Clear Sans Regular Bold"/>
                <a:cs typeface="Clear Sans Regular Bold"/>
                <a:sym typeface="Clear Sans Regular Bold"/>
              </a:rPr>
              <a:t>02</a:t>
            </a:r>
          </a:p>
        </p:txBody>
      </p:sp>
      <p:sp>
        <p:nvSpPr>
          <p:cNvPr name="TextBox 8" id="8"/>
          <p:cNvSpPr txBox="true"/>
          <p:nvPr/>
        </p:nvSpPr>
        <p:spPr>
          <a:xfrm rot="0">
            <a:off x="10080299" y="4457906"/>
            <a:ext cx="6946714" cy="1911350"/>
          </a:xfrm>
          <a:prstGeom prst="rect">
            <a:avLst/>
          </a:prstGeom>
        </p:spPr>
        <p:txBody>
          <a:bodyPr anchor="t" rtlCol="false" tIns="0" lIns="0" bIns="0" rIns="0">
            <a:spAutoFit/>
          </a:bodyPr>
          <a:lstStyle/>
          <a:p>
            <a:pPr algn="l">
              <a:lnSpc>
                <a:spcPts val="4339"/>
              </a:lnSpc>
            </a:pPr>
            <a:r>
              <a:rPr lang="en-US" sz="3099" spc="-30">
                <a:solidFill>
                  <a:srgbClr val="444949"/>
                </a:solidFill>
                <a:latin typeface="Clear Sans Regular"/>
                <a:ea typeface="Clear Sans Regular"/>
                <a:cs typeface="Clear Sans Regular"/>
                <a:sym typeface="Clear Sans Regular"/>
              </a:rPr>
              <a:t>A person's heartbeat and breathing can only be maintained using a ventilator</a:t>
            </a:r>
          </a:p>
          <a:p>
            <a:pPr algn="l">
              <a:lnSpc>
                <a:spcPts val="3359"/>
              </a:lnSpc>
            </a:pPr>
          </a:p>
          <a:p>
            <a:pPr algn="l">
              <a:lnSpc>
                <a:spcPts val="33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9F5"/>
        </a:solidFill>
      </p:bgPr>
    </p:bg>
    <p:spTree>
      <p:nvGrpSpPr>
        <p:cNvPr id="1" name=""/>
        <p:cNvGrpSpPr/>
        <p:nvPr/>
      </p:nvGrpSpPr>
      <p:grpSpPr>
        <a:xfrm>
          <a:off x="0" y="0"/>
          <a:ext cx="0" cy="0"/>
          <a:chOff x="0" y="0"/>
          <a:chExt cx="0" cy="0"/>
        </a:xfrm>
      </p:grpSpPr>
      <p:sp>
        <p:nvSpPr>
          <p:cNvPr name="Freeform 2" id="2"/>
          <p:cNvSpPr/>
          <p:nvPr/>
        </p:nvSpPr>
        <p:spPr>
          <a:xfrm flipH="false" flipV="true" rot="-5400000">
            <a:off x="264789" y="-836289"/>
            <a:ext cx="10287000" cy="11959578"/>
          </a:xfrm>
          <a:custGeom>
            <a:avLst/>
            <a:gdLst/>
            <a:ahLst/>
            <a:cxnLst/>
            <a:rect r="r" b="b" t="t" l="l"/>
            <a:pathLst>
              <a:path h="11959578" w="10287000">
                <a:moveTo>
                  <a:pt x="0" y="11959578"/>
                </a:moveTo>
                <a:lnTo>
                  <a:pt x="10287000" y="11959578"/>
                </a:lnTo>
                <a:lnTo>
                  <a:pt x="10287000" y="0"/>
                </a:lnTo>
                <a:lnTo>
                  <a:pt x="0" y="0"/>
                </a:lnTo>
                <a:lnTo>
                  <a:pt x="0" y="11959578"/>
                </a:lnTo>
                <a:close/>
              </a:path>
            </a:pathLst>
          </a:custGeom>
          <a:blipFill>
            <a:blip r:embed="rId2">
              <a:alphaModFix amt="19999"/>
            </a:blip>
            <a:stretch>
              <a:fillRect l="-19291" t="-58935" r="-19291" b="0"/>
            </a:stretch>
          </a:blipFill>
        </p:spPr>
      </p:sp>
      <p:sp>
        <p:nvSpPr>
          <p:cNvPr name="Freeform 3" id="3"/>
          <p:cNvSpPr/>
          <p:nvPr/>
        </p:nvSpPr>
        <p:spPr>
          <a:xfrm flipH="false" flipV="false" rot="-6675939">
            <a:off x="8553161" y="-9114413"/>
            <a:ext cx="10485014" cy="17048804"/>
          </a:xfrm>
          <a:custGeom>
            <a:avLst/>
            <a:gdLst/>
            <a:ahLst/>
            <a:cxnLst/>
            <a:rect r="r" b="b" t="t" l="l"/>
            <a:pathLst>
              <a:path h="17048804" w="10485014">
                <a:moveTo>
                  <a:pt x="0" y="0"/>
                </a:moveTo>
                <a:lnTo>
                  <a:pt x="10485014" y="0"/>
                </a:lnTo>
                <a:lnTo>
                  <a:pt x="10485014" y="17048804"/>
                </a:lnTo>
                <a:lnTo>
                  <a:pt x="0" y="17048804"/>
                </a:lnTo>
                <a:lnTo>
                  <a:pt x="0" y="0"/>
                </a:lnTo>
                <a:close/>
              </a:path>
            </a:pathLst>
          </a:custGeom>
          <a:blipFill>
            <a:blip r:embed="rId3">
              <a:alphaModFix amt="43999"/>
            </a:blip>
            <a:stretch>
              <a:fillRect l="0" t="0" r="0" b="0"/>
            </a:stretch>
          </a:blipFill>
        </p:spPr>
      </p:sp>
      <p:sp>
        <p:nvSpPr>
          <p:cNvPr name="Freeform 4" id="4"/>
          <p:cNvSpPr/>
          <p:nvPr/>
        </p:nvSpPr>
        <p:spPr>
          <a:xfrm flipH="false" flipV="false" rot="0">
            <a:off x="706066" y="2276087"/>
            <a:ext cx="7928198" cy="5111179"/>
          </a:xfrm>
          <a:custGeom>
            <a:avLst/>
            <a:gdLst/>
            <a:ahLst/>
            <a:cxnLst/>
            <a:rect r="r" b="b" t="t" l="l"/>
            <a:pathLst>
              <a:path h="5111179" w="7928198">
                <a:moveTo>
                  <a:pt x="0" y="0"/>
                </a:moveTo>
                <a:lnTo>
                  <a:pt x="7928198" y="0"/>
                </a:lnTo>
                <a:lnTo>
                  <a:pt x="7928198" y="5111179"/>
                </a:lnTo>
                <a:lnTo>
                  <a:pt x="0" y="5111179"/>
                </a:lnTo>
                <a:lnTo>
                  <a:pt x="0" y="0"/>
                </a:lnTo>
                <a:close/>
              </a:path>
            </a:pathLst>
          </a:custGeom>
          <a:blipFill>
            <a:blip r:embed="rId4"/>
            <a:stretch>
              <a:fillRect l="-2380" t="0" r="-2380" b="0"/>
            </a:stretch>
          </a:blipFill>
        </p:spPr>
      </p:sp>
      <p:sp>
        <p:nvSpPr>
          <p:cNvPr name="TextBox 5" id="5"/>
          <p:cNvSpPr txBox="true"/>
          <p:nvPr/>
        </p:nvSpPr>
        <p:spPr>
          <a:xfrm rot="0">
            <a:off x="8624739" y="462747"/>
            <a:ext cx="8913614" cy="1533525"/>
          </a:xfrm>
          <a:prstGeom prst="rect">
            <a:avLst/>
          </a:prstGeom>
        </p:spPr>
        <p:txBody>
          <a:bodyPr anchor="t" rtlCol="false" tIns="0" lIns="0" bIns="0" rIns="0">
            <a:spAutoFit/>
          </a:bodyPr>
          <a:lstStyle/>
          <a:p>
            <a:pPr algn="ctr">
              <a:lnSpc>
                <a:spcPts val="12599"/>
              </a:lnSpc>
            </a:pPr>
            <a:r>
              <a:rPr lang="en-US" b="true" sz="9000">
                <a:solidFill>
                  <a:srgbClr val="000000"/>
                </a:solidFill>
                <a:latin typeface="Open Sans Extra Bold"/>
                <a:ea typeface="Open Sans Extra Bold"/>
                <a:cs typeface="Open Sans Extra Bold"/>
                <a:sym typeface="Open Sans Extra Bold"/>
              </a:rPr>
              <a:t>ACHIEVEMENTS</a:t>
            </a:r>
          </a:p>
        </p:txBody>
      </p:sp>
      <p:sp>
        <p:nvSpPr>
          <p:cNvPr name="TextBox 6" id="6"/>
          <p:cNvSpPr txBox="true"/>
          <p:nvPr/>
        </p:nvSpPr>
        <p:spPr>
          <a:xfrm rot="0">
            <a:off x="9144000" y="1901022"/>
            <a:ext cx="8394353" cy="643064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ea typeface="Open Sans"/>
                <a:cs typeface="Open Sans"/>
                <a:sym typeface="Open Sans"/>
              </a:rPr>
              <a:t>Dr.Sunil Shiroff,Managing Trustee, MOHAN Foundation, have been honored to meet Mr.Amitab Bachchan and Mr.Rittesh Deshmukh</a:t>
            </a:r>
          </a:p>
          <a:p>
            <a:pPr algn="ctr">
              <a:lnSpc>
                <a:spcPts val="7279"/>
              </a:lnSpc>
            </a:pPr>
            <a:r>
              <a:rPr lang="en-US" sz="5199">
                <a:solidFill>
                  <a:srgbClr val="000000"/>
                </a:solidFill>
                <a:latin typeface="Open Sans"/>
                <a:ea typeface="Open Sans"/>
                <a:cs typeface="Open Sans"/>
                <a:sym typeface="Open Sans"/>
              </a:rPr>
              <a:t>at KBC.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BCDC5"/>
        </a:solidFill>
      </p:bgPr>
    </p:bg>
    <p:spTree>
      <p:nvGrpSpPr>
        <p:cNvPr id="1" name=""/>
        <p:cNvGrpSpPr/>
        <p:nvPr/>
      </p:nvGrpSpPr>
      <p:grpSpPr>
        <a:xfrm>
          <a:off x="0" y="0"/>
          <a:ext cx="0" cy="0"/>
          <a:chOff x="0" y="0"/>
          <a:chExt cx="0" cy="0"/>
        </a:xfrm>
      </p:grpSpPr>
      <p:sp>
        <p:nvSpPr>
          <p:cNvPr name="Freeform 2" id="2"/>
          <p:cNvSpPr/>
          <p:nvPr/>
        </p:nvSpPr>
        <p:spPr>
          <a:xfrm flipH="false" flipV="false" rot="-2619018">
            <a:off x="3690951" y="4059930"/>
            <a:ext cx="3494098" cy="10548221"/>
          </a:xfrm>
          <a:custGeom>
            <a:avLst/>
            <a:gdLst/>
            <a:ahLst/>
            <a:cxnLst/>
            <a:rect r="r" b="b" t="t" l="l"/>
            <a:pathLst>
              <a:path h="10548221" w="3494098">
                <a:moveTo>
                  <a:pt x="0" y="0"/>
                </a:moveTo>
                <a:lnTo>
                  <a:pt x="3494099" y="0"/>
                </a:lnTo>
                <a:lnTo>
                  <a:pt x="3494099" y="10548221"/>
                </a:lnTo>
                <a:lnTo>
                  <a:pt x="0" y="10548221"/>
                </a:lnTo>
                <a:lnTo>
                  <a:pt x="0" y="0"/>
                </a:lnTo>
                <a:close/>
              </a:path>
            </a:pathLst>
          </a:custGeom>
          <a:blipFill>
            <a:blip r:embed="rId2">
              <a:alphaModFix amt="46000"/>
            </a:blip>
            <a:stretch>
              <a:fillRect l="0" t="0" r="0" b="0"/>
            </a:stretch>
          </a:blipFill>
        </p:spPr>
      </p:sp>
      <p:sp>
        <p:nvSpPr>
          <p:cNvPr name="TextBox 3" id="3"/>
          <p:cNvSpPr txBox="true"/>
          <p:nvPr/>
        </p:nvSpPr>
        <p:spPr>
          <a:xfrm rot="0">
            <a:off x="1344364" y="866775"/>
            <a:ext cx="7799636"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ea typeface="Open Sans Extra Bold"/>
                <a:cs typeface="Open Sans Extra Bold"/>
                <a:sym typeface="Open Sans Extra Bold"/>
              </a:rPr>
              <a:t>CONCLUSION</a:t>
            </a:r>
          </a:p>
        </p:txBody>
      </p:sp>
      <p:sp>
        <p:nvSpPr>
          <p:cNvPr name="TextBox 4" id="4"/>
          <p:cNvSpPr txBox="true"/>
          <p:nvPr/>
        </p:nvSpPr>
        <p:spPr>
          <a:xfrm rot="0">
            <a:off x="1344364" y="2305050"/>
            <a:ext cx="14502799" cy="273494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Open Sans"/>
                <a:ea typeface="Open Sans"/>
                <a:cs typeface="Open Sans"/>
                <a:sym typeface="Open Sans"/>
              </a:rPr>
              <a:t>After the visit, we have understood the process &amp; challenges before or during Organ donation and transplantation</a:t>
            </a:r>
          </a:p>
        </p:txBody>
      </p:sp>
      <p:sp>
        <p:nvSpPr>
          <p:cNvPr name="TextBox 5" id="5"/>
          <p:cNvSpPr txBox="true"/>
          <p:nvPr/>
        </p:nvSpPr>
        <p:spPr>
          <a:xfrm rot="0">
            <a:off x="199104" y="5429693"/>
            <a:ext cx="18088896" cy="2077078"/>
          </a:xfrm>
          <a:prstGeom prst="rect">
            <a:avLst/>
          </a:prstGeom>
        </p:spPr>
        <p:txBody>
          <a:bodyPr anchor="t" rtlCol="false" tIns="0" lIns="0" bIns="0" rIns="0">
            <a:spAutoFit/>
          </a:bodyPr>
          <a:lstStyle/>
          <a:p>
            <a:pPr algn="l" marL="1290066" indent="-645033" lvl="1">
              <a:lnSpc>
                <a:spcPts val="8365"/>
              </a:lnSpc>
              <a:buFont typeface="Arial"/>
              <a:buChar char="•"/>
            </a:pPr>
            <a:r>
              <a:rPr lang="en-US" sz="5975">
                <a:solidFill>
                  <a:srgbClr val="000000"/>
                </a:solidFill>
                <a:latin typeface="Open Sans"/>
                <a:ea typeface="Open Sans"/>
                <a:cs typeface="Open Sans"/>
                <a:sym typeface="Open Sans"/>
              </a:rPr>
              <a:t> We must understand the necessity behind organ donation and support it.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BCDC5"/>
        </a:solidFill>
      </p:bgPr>
    </p:bg>
    <p:spTree>
      <p:nvGrpSpPr>
        <p:cNvPr id="1" name=""/>
        <p:cNvGrpSpPr/>
        <p:nvPr/>
      </p:nvGrpSpPr>
      <p:grpSpPr>
        <a:xfrm>
          <a:off x="0" y="0"/>
          <a:ext cx="0" cy="0"/>
          <a:chOff x="0" y="0"/>
          <a:chExt cx="0" cy="0"/>
        </a:xfrm>
      </p:grpSpPr>
      <p:sp>
        <p:nvSpPr>
          <p:cNvPr name="Freeform 2" id="2"/>
          <p:cNvSpPr/>
          <p:nvPr/>
        </p:nvSpPr>
        <p:spPr>
          <a:xfrm flipH="false" flipV="false" rot="0">
            <a:off x="3300764" y="0"/>
            <a:ext cx="11279977" cy="10287000"/>
          </a:xfrm>
          <a:custGeom>
            <a:avLst/>
            <a:gdLst/>
            <a:ahLst/>
            <a:cxnLst/>
            <a:rect r="r" b="b" t="t" l="l"/>
            <a:pathLst>
              <a:path h="10287000" w="11279977">
                <a:moveTo>
                  <a:pt x="0" y="0"/>
                </a:moveTo>
                <a:lnTo>
                  <a:pt x="11279977" y="0"/>
                </a:lnTo>
                <a:lnTo>
                  <a:pt x="11279977" y="10287000"/>
                </a:lnTo>
                <a:lnTo>
                  <a:pt x="0" y="10287000"/>
                </a:lnTo>
                <a:lnTo>
                  <a:pt x="0" y="0"/>
                </a:lnTo>
                <a:close/>
              </a:path>
            </a:pathLst>
          </a:custGeom>
          <a:blipFill>
            <a:blip r:embed="rId2"/>
            <a:stretch>
              <a:fillRect l="0" t="0" r="-1470" b="0"/>
            </a:stretch>
          </a:blipFill>
        </p:spPr>
      </p:sp>
    </p:spTree>
  </p:cSld>
  <p:clrMapOvr>
    <a:masterClrMapping/>
  </p:clrMapOvr>
</p:sld>
</file>

<file path=ppt/slides/slide17.xml><?xml version="1.0" encoding="utf-8"?>
<p:sld xmlns:p="http://schemas.openxmlformats.org/presentationml/2006/main" xmlns:a="http://schemas.openxmlformats.org/drawingml/2006/main">
  <p:cSld>
    <p:bg>
      <p:bgPr>
        <a:solidFill>
          <a:srgbClr val="BBCDC5"/>
        </a:solidFill>
      </p:bgPr>
    </p:bg>
    <p:spTree>
      <p:nvGrpSpPr>
        <p:cNvPr id="1" name=""/>
        <p:cNvGrpSpPr/>
        <p:nvPr/>
      </p:nvGrpSpPr>
      <p:grpSpPr>
        <a:xfrm>
          <a:off x="0" y="0"/>
          <a:ext cx="0" cy="0"/>
          <a:chOff x="0" y="0"/>
          <a:chExt cx="0" cy="0"/>
        </a:xfrm>
      </p:grpSpPr>
      <p:sp>
        <p:nvSpPr>
          <p:cNvPr name="TextBox 2" id="2"/>
          <p:cNvSpPr txBox="true"/>
          <p:nvPr/>
        </p:nvSpPr>
        <p:spPr>
          <a:xfrm rot="0">
            <a:off x="4082579" y="3881626"/>
            <a:ext cx="10122843" cy="2271504"/>
          </a:xfrm>
          <a:prstGeom prst="rect">
            <a:avLst/>
          </a:prstGeom>
        </p:spPr>
        <p:txBody>
          <a:bodyPr anchor="t" rtlCol="false" tIns="0" lIns="0" bIns="0" rIns="0">
            <a:spAutoFit/>
          </a:bodyPr>
          <a:lstStyle/>
          <a:p>
            <a:pPr algn="ctr">
              <a:lnSpc>
                <a:spcPts val="18648"/>
              </a:lnSpc>
            </a:pPr>
            <a:r>
              <a:rPr lang="en-US" sz="13320">
                <a:solidFill>
                  <a:srgbClr val="000000"/>
                </a:solidFill>
                <a:latin typeface="Eczar SemiBold"/>
                <a:ea typeface="Eczar SemiBold"/>
                <a:cs typeface="Eczar SemiBold"/>
                <a:sym typeface="Eczar Semi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9F5"/>
        </a:solidFill>
      </p:bgPr>
    </p:bg>
    <p:spTree>
      <p:nvGrpSpPr>
        <p:cNvPr id="1" name=""/>
        <p:cNvGrpSpPr/>
        <p:nvPr/>
      </p:nvGrpSpPr>
      <p:grpSpPr>
        <a:xfrm>
          <a:off x="0" y="0"/>
          <a:ext cx="0" cy="0"/>
          <a:chOff x="0" y="0"/>
          <a:chExt cx="0" cy="0"/>
        </a:xfrm>
      </p:grpSpPr>
      <p:sp>
        <p:nvSpPr>
          <p:cNvPr name="Freeform 2" id="2"/>
          <p:cNvSpPr/>
          <p:nvPr/>
        </p:nvSpPr>
        <p:spPr>
          <a:xfrm flipH="true" flipV="false" rot="0">
            <a:off x="535537" y="-676512"/>
            <a:ext cx="18274431" cy="13682980"/>
          </a:xfrm>
          <a:custGeom>
            <a:avLst/>
            <a:gdLst/>
            <a:ahLst/>
            <a:cxnLst/>
            <a:rect r="r" b="b" t="t" l="l"/>
            <a:pathLst>
              <a:path h="13682980" w="18274431">
                <a:moveTo>
                  <a:pt x="18274431" y="0"/>
                </a:moveTo>
                <a:lnTo>
                  <a:pt x="0" y="0"/>
                </a:lnTo>
                <a:lnTo>
                  <a:pt x="0" y="13682980"/>
                </a:lnTo>
                <a:lnTo>
                  <a:pt x="18274431" y="13682980"/>
                </a:lnTo>
                <a:lnTo>
                  <a:pt x="18274431" y="0"/>
                </a:lnTo>
                <a:close/>
              </a:path>
            </a:pathLst>
          </a:custGeom>
          <a:blipFill>
            <a:blip r:embed="rId2">
              <a:alphaModFix amt="30000"/>
            </a:blip>
            <a:stretch>
              <a:fillRect l="0" t="0" r="0" b="0"/>
            </a:stretch>
          </a:blipFill>
        </p:spPr>
      </p:sp>
      <p:sp>
        <p:nvSpPr>
          <p:cNvPr name="TextBox 3" id="3"/>
          <p:cNvSpPr txBox="true"/>
          <p:nvPr/>
        </p:nvSpPr>
        <p:spPr>
          <a:xfrm rot="0">
            <a:off x="1028700" y="1019175"/>
            <a:ext cx="7648533" cy="2428456"/>
          </a:xfrm>
          <a:prstGeom prst="rect">
            <a:avLst/>
          </a:prstGeom>
        </p:spPr>
        <p:txBody>
          <a:bodyPr anchor="t" rtlCol="false" tIns="0" lIns="0" bIns="0" rIns="0">
            <a:spAutoFit/>
          </a:bodyPr>
          <a:lstStyle/>
          <a:p>
            <a:pPr algn="l">
              <a:lnSpc>
                <a:spcPts val="9599"/>
              </a:lnSpc>
            </a:pPr>
            <a:r>
              <a:rPr lang="en-US" sz="7999" spc="-159">
                <a:solidFill>
                  <a:srgbClr val="82A696"/>
                </a:solidFill>
                <a:latin typeface="Tenor Sans"/>
                <a:ea typeface="Tenor Sans"/>
                <a:cs typeface="Tenor Sans"/>
                <a:sym typeface="Tenor Sans"/>
              </a:rPr>
              <a:t>What is Organ Donation</a:t>
            </a:r>
            <a:r>
              <a:rPr lang="en-US" sz="7999" spc="-159">
                <a:solidFill>
                  <a:srgbClr val="82A696"/>
                </a:solidFill>
                <a:latin typeface="Tenor Sans"/>
                <a:ea typeface="Tenor Sans"/>
                <a:cs typeface="Tenor Sans"/>
                <a:sym typeface="Tenor Sans"/>
              </a:rPr>
              <a:t>?</a:t>
            </a:r>
          </a:p>
        </p:txBody>
      </p:sp>
      <p:sp>
        <p:nvSpPr>
          <p:cNvPr name="TextBox 4" id="4"/>
          <p:cNvSpPr txBox="true"/>
          <p:nvPr/>
        </p:nvSpPr>
        <p:spPr>
          <a:xfrm rot="0">
            <a:off x="9407512" y="1851664"/>
            <a:ext cx="7851788" cy="5986929"/>
          </a:xfrm>
          <a:prstGeom prst="rect">
            <a:avLst/>
          </a:prstGeom>
        </p:spPr>
        <p:txBody>
          <a:bodyPr anchor="t" rtlCol="false" tIns="0" lIns="0" bIns="0" rIns="0">
            <a:spAutoFit/>
          </a:bodyPr>
          <a:lstStyle/>
          <a:p>
            <a:pPr algn="l" marL="844592" indent="-422296" lvl="1">
              <a:lnSpc>
                <a:spcPts val="5476"/>
              </a:lnSpc>
              <a:buFont typeface="Arial"/>
              <a:buChar char="•"/>
            </a:pPr>
            <a:r>
              <a:rPr lang="en-US" sz="3911" spc="-39">
                <a:solidFill>
                  <a:srgbClr val="444949"/>
                </a:solidFill>
                <a:latin typeface="Clear Sans Regular"/>
                <a:ea typeface="Clear Sans Regular"/>
                <a:cs typeface="Clear Sans Regular"/>
                <a:sym typeface="Clear Sans Regular"/>
              </a:rPr>
              <a:t>Organ donation is the process is a surgical operation in which a failure or damaged organ in human body is removed and replaced with a functioning one.</a:t>
            </a:r>
          </a:p>
          <a:p>
            <a:pPr algn="l">
              <a:lnSpc>
                <a:spcPts val="5476"/>
              </a:lnSpc>
            </a:pPr>
          </a:p>
          <a:p>
            <a:pPr algn="l" marL="844592" indent="-422296" lvl="1">
              <a:lnSpc>
                <a:spcPts val="5476"/>
              </a:lnSpc>
              <a:buFont typeface="Arial"/>
              <a:buChar char="•"/>
            </a:pPr>
            <a:r>
              <a:rPr lang="en-US" sz="3911" spc="-39">
                <a:solidFill>
                  <a:srgbClr val="444949"/>
                </a:solidFill>
                <a:latin typeface="Clear Sans Regular"/>
                <a:ea typeface="Clear Sans Regular"/>
                <a:cs typeface="Clear Sans Regular"/>
                <a:sym typeface="Clear Sans Regular"/>
              </a:rPr>
              <a:t>The donor may be a deceased donor or a living donor. </a:t>
            </a:r>
          </a:p>
          <a:p>
            <a:pPr algn="l">
              <a:lnSpc>
                <a:spcPts val="355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9F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42820" y="2241820"/>
            <a:ext cx="10287000" cy="5803360"/>
          </a:xfrm>
          <a:custGeom>
            <a:avLst/>
            <a:gdLst/>
            <a:ahLst/>
            <a:cxnLst/>
            <a:rect r="r" b="b" t="t" l="l"/>
            <a:pathLst>
              <a:path h="5803360" w="10287000">
                <a:moveTo>
                  <a:pt x="0" y="0"/>
                </a:moveTo>
                <a:lnTo>
                  <a:pt x="10287000" y="0"/>
                </a:lnTo>
                <a:lnTo>
                  <a:pt x="10287000" y="5803360"/>
                </a:lnTo>
                <a:lnTo>
                  <a:pt x="0" y="5803360"/>
                </a:lnTo>
                <a:lnTo>
                  <a:pt x="0" y="0"/>
                </a:lnTo>
                <a:close/>
              </a:path>
            </a:pathLst>
          </a:custGeom>
          <a:blipFill>
            <a:blip r:embed="rId2">
              <a:alphaModFix amt="30000"/>
            </a:blip>
            <a:stretch>
              <a:fillRect l="-19291" t="-227535" r="-19291" b="0"/>
            </a:stretch>
          </a:blipFill>
        </p:spPr>
      </p:sp>
      <p:sp>
        <p:nvSpPr>
          <p:cNvPr name="TextBox 3" id="3"/>
          <p:cNvSpPr txBox="true"/>
          <p:nvPr/>
        </p:nvSpPr>
        <p:spPr>
          <a:xfrm rot="0">
            <a:off x="1028700" y="962025"/>
            <a:ext cx="10556134" cy="718121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ea typeface="Open Sans Light"/>
                <a:cs typeface="Open Sans Light"/>
                <a:sym typeface="Open Sans Light"/>
              </a:rPr>
              <a:t>In 1994, The transplantation of human organs act (THOA) was promulgated by the government of India. Moreover, the transplantation of human organs rules followed in 1995 and was last amended in 2014, increasing the scope of donation and including tissues for transplantation.</a:t>
            </a:r>
          </a:p>
          <a:p>
            <a:pPr algn="ctr">
              <a:lnSpc>
                <a:spcPts val="4759"/>
              </a:lnSpc>
            </a:pPr>
            <a:r>
              <a:rPr lang="en-US" sz="3399">
                <a:solidFill>
                  <a:srgbClr val="000000"/>
                </a:solidFill>
                <a:latin typeface="Open Sans Light"/>
                <a:ea typeface="Open Sans Light"/>
                <a:cs typeface="Open Sans Light"/>
                <a:sym typeface="Open Sans Light"/>
              </a:rPr>
              <a:t>the act made the commercialization of organs a punishable offense and legalized the concept of brain death in India allowing deceased donation by obtaining organs from brain stem dead person.</a:t>
            </a:r>
          </a:p>
          <a:p>
            <a:pPr algn="ctr">
              <a:lnSpc>
                <a:spcPts val="4759"/>
              </a:lnSpc>
            </a:pPr>
          </a:p>
          <a:p>
            <a:pPr algn="ct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BCDC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276864"/>
            <a:ext cx="16230600" cy="7010136"/>
          </a:xfrm>
          <a:custGeom>
            <a:avLst/>
            <a:gdLst/>
            <a:ahLst/>
            <a:cxnLst/>
            <a:rect r="r" b="b" t="t" l="l"/>
            <a:pathLst>
              <a:path h="7010136" w="16230600">
                <a:moveTo>
                  <a:pt x="0" y="0"/>
                </a:moveTo>
                <a:lnTo>
                  <a:pt x="16230600" y="0"/>
                </a:lnTo>
                <a:lnTo>
                  <a:pt x="16230600" y="7010136"/>
                </a:lnTo>
                <a:lnTo>
                  <a:pt x="0" y="7010136"/>
                </a:lnTo>
                <a:lnTo>
                  <a:pt x="0" y="0"/>
                </a:lnTo>
                <a:close/>
              </a:path>
            </a:pathLst>
          </a:custGeom>
          <a:blipFill>
            <a:blip r:embed="rId2"/>
            <a:stretch>
              <a:fillRect l="-1604" t="0" r="-1604" b="0"/>
            </a:stretch>
          </a:blipFill>
        </p:spPr>
      </p:sp>
      <p:sp>
        <p:nvSpPr>
          <p:cNvPr name="TextBox 3" id="3"/>
          <p:cNvSpPr txBox="true"/>
          <p:nvPr/>
        </p:nvSpPr>
        <p:spPr>
          <a:xfrm rot="0">
            <a:off x="1028700" y="-133350"/>
            <a:ext cx="16427637" cy="3769851"/>
          </a:xfrm>
          <a:prstGeom prst="rect">
            <a:avLst/>
          </a:prstGeom>
        </p:spPr>
        <p:txBody>
          <a:bodyPr anchor="t" rtlCol="false" tIns="0" lIns="0" bIns="0" rIns="0">
            <a:spAutoFit/>
          </a:bodyPr>
          <a:lstStyle/>
          <a:p>
            <a:pPr algn="ctr">
              <a:lnSpc>
                <a:spcPts val="9660"/>
              </a:lnSpc>
            </a:pPr>
            <a:r>
              <a:rPr lang="en-US" sz="6900">
                <a:solidFill>
                  <a:srgbClr val="000000"/>
                </a:solidFill>
                <a:latin typeface="Open Sans Extra Bold"/>
                <a:ea typeface="Open Sans Extra Bold"/>
                <a:cs typeface="Open Sans Extra Bold"/>
                <a:sym typeface="Open Sans Extra Bold"/>
              </a:rPr>
              <a:t>Study of number of organ donations and    transplantations from 2012 to 2018</a:t>
            </a:r>
          </a:p>
          <a:p>
            <a:pPr algn="ctr">
              <a:lnSpc>
                <a:spcPts val="4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sp>
        <p:nvSpPr>
          <p:cNvPr name="AutoShape 3" id="3"/>
          <p:cNvSpPr/>
          <p:nvPr/>
        </p:nvSpPr>
        <p:spPr>
          <a:xfrm rot="0">
            <a:off x="3712576" y="2654028"/>
            <a:ext cx="10862847" cy="4978943"/>
          </a:xfrm>
          <a:prstGeom prst="rect">
            <a:avLst/>
          </a:prstGeom>
          <a:solidFill>
            <a:srgbClr val="BBCDC5"/>
          </a:solidFill>
        </p:spPr>
      </p:sp>
      <p:sp>
        <p:nvSpPr>
          <p:cNvPr name="Freeform 4" id="4"/>
          <p:cNvSpPr/>
          <p:nvPr/>
        </p:nvSpPr>
        <p:spPr>
          <a:xfrm flipH="false" flipV="false" rot="-1939411">
            <a:off x="11797738" y="-4657461"/>
            <a:ext cx="11233278" cy="23127005"/>
          </a:xfrm>
          <a:custGeom>
            <a:avLst/>
            <a:gdLst/>
            <a:ahLst/>
            <a:cxnLst/>
            <a:rect r="r" b="b" t="t" l="l"/>
            <a:pathLst>
              <a:path h="23127005" w="11233278">
                <a:moveTo>
                  <a:pt x="0" y="0"/>
                </a:moveTo>
                <a:lnTo>
                  <a:pt x="11233278" y="0"/>
                </a:lnTo>
                <a:lnTo>
                  <a:pt x="11233278" y="23127004"/>
                </a:lnTo>
                <a:lnTo>
                  <a:pt x="0" y="23127004"/>
                </a:lnTo>
                <a:lnTo>
                  <a:pt x="0" y="0"/>
                </a:lnTo>
                <a:close/>
              </a:path>
            </a:pathLst>
          </a:custGeom>
          <a:blipFill>
            <a:blip r:embed="rId3">
              <a:alphaModFix amt="30000"/>
            </a:blip>
            <a:stretch>
              <a:fillRect l="0" t="-5922" r="0" b="-16271"/>
            </a:stretch>
          </a:blipFill>
        </p:spPr>
      </p:sp>
      <p:sp>
        <p:nvSpPr>
          <p:cNvPr name="TextBox 5" id="5"/>
          <p:cNvSpPr txBox="true"/>
          <p:nvPr/>
        </p:nvSpPr>
        <p:spPr>
          <a:xfrm rot="0">
            <a:off x="4788249" y="3277561"/>
            <a:ext cx="8711501" cy="3628480"/>
          </a:xfrm>
          <a:prstGeom prst="rect">
            <a:avLst/>
          </a:prstGeom>
        </p:spPr>
        <p:txBody>
          <a:bodyPr anchor="t" rtlCol="false" tIns="0" lIns="0" bIns="0" rIns="0">
            <a:spAutoFit/>
          </a:bodyPr>
          <a:lstStyle/>
          <a:p>
            <a:pPr algn="ctr">
              <a:lnSpc>
                <a:spcPts val="9422"/>
              </a:lnSpc>
            </a:pPr>
            <a:r>
              <a:rPr lang="en-US" sz="8566" spc="-85">
                <a:solidFill>
                  <a:srgbClr val="FDF9F5"/>
                </a:solidFill>
                <a:latin typeface="Tenor Sans"/>
                <a:ea typeface="Tenor Sans"/>
                <a:cs typeface="Tenor Sans"/>
                <a:sym typeface="Tenor Sans"/>
              </a:rPr>
              <a:t>ABOUT MOHAN FOUNDATION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sp>
        <p:nvSpPr>
          <p:cNvPr name="AutoShape 3" id="3"/>
          <p:cNvSpPr/>
          <p:nvPr/>
        </p:nvSpPr>
        <p:spPr>
          <a:xfrm rot="0">
            <a:off x="8797523" y="0"/>
            <a:ext cx="9661927" cy="10287000"/>
          </a:xfrm>
          <a:prstGeom prst="rect">
            <a:avLst/>
          </a:prstGeom>
          <a:solidFill>
            <a:srgbClr val="BBCDC5"/>
          </a:solidFill>
        </p:spPr>
      </p:sp>
      <p:sp>
        <p:nvSpPr>
          <p:cNvPr name="Freeform 4" id="4"/>
          <p:cNvSpPr/>
          <p:nvPr/>
        </p:nvSpPr>
        <p:spPr>
          <a:xfrm flipH="false" flipV="false" rot="0">
            <a:off x="1689147" y="1619264"/>
            <a:ext cx="5286354" cy="7048472"/>
          </a:xfrm>
          <a:custGeom>
            <a:avLst/>
            <a:gdLst/>
            <a:ahLst/>
            <a:cxnLst/>
            <a:rect r="r" b="b" t="t" l="l"/>
            <a:pathLst>
              <a:path h="7048472" w="5286354">
                <a:moveTo>
                  <a:pt x="0" y="0"/>
                </a:moveTo>
                <a:lnTo>
                  <a:pt x="5286354" y="0"/>
                </a:lnTo>
                <a:lnTo>
                  <a:pt x="5286354" y="7048472"/>
                </a:lnTo>
                <a:lnTo>
                  <a:pt x="0" y="7048472"/>
                </a:lnTo>
                <a:lnTo>
                  <a:pt x="0" y="0"/>
                </a:lnTo>
                <a:close/>
              </a:path>
            </a:pathLst>
          </a:custGeom>
          <a:blipFill>
            <a:blip r:embed="rId3"/>
            <a:stretch>
              <a:fillRect l="0" t="0" r="0" b="0"/>
            </a:stretch>
          </a:blipFill>
        </p:spPr>
      </p:sp>
      <p:sp>
        <p:nvSpPr>
          <p:cNvPr name="TextBox 5" id="5"/>
          <p:cNvSpPr txBox="true"/>
          <p:nvPr/>
        </p:nvSpPr>
        <p:spPr>
          <a:xfrm rot="0">
            <a:off x="9400300" y="1044208"/>
            <a:ext cx="8389941" cy="838136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Light"/>
                <a:ea typeface="Open Sans Light"/>
                <a:cs typeface="Open Sans Light"/>
                <a:sym typeface="Open Sans Light"/>
              </a:rPr>
              <a:t>Mohan Foundation is a non-profitable Organization, a registered non-government charity organization in India that works in the field of deceased organ donation and transplantation. Mohan is an acronym for Multi-Organ Harvesting Aid Network.</a:t>
            </a:r>
          </a:p>
          <a:p>
            <a:pPr algn="just">
              <a:lnSpc>
                <a:spcPts val="4759"/>
              </a:lnSpc>
            </a:pPr>
          </a:p>
          <a:p>
            <a:pPr algn="just">
              <a:lnSpc>
                <a:spcPts val="4759"/>
              </a:lnSpc>
            </a:pPr>
            <a:r>
              <a:rPr lang="en-US" sz="3399">
                <a:solidFill>
                  <a:srgbClr val="000000"/>
                </a:solidFill>
                <a:latin typeface="Open Sans Light"/>
                <a:ea typeface="Open Sans Light"/>
                <a:cs typeface="Open Sans Light"/>
                <a:sym typeface="Open Sans Light"/>
              </a:rPr>
              <a:t>This Foundation has started to bring the awareness of transplantation by both medical and non -medical professionals.</a:t>
            </a:r>
          </a:p>
          <a:p>
            <a:pPr algn="just">
              <a:lnSpc>
                <a:spcPts val="4759"/>
              </a:lnSpc>
            </a:pPr>
          </a:p>
          <a:p>
            <a:pPr algn="just">
              <a:lnSpc>
                <a:spcPts val="4759"/>
              </a:lnSpc>
            </a:pPr>
            <a:r>
              <a:rPr lang="en-US" sz="3399">
                <a:solidFill>
                  <a:srgbClr val="000000"/>
                </a:solidFill>
                <a:latin typeface="Open Sans Light"/>
                <a:ea typeface="Open Sans Light"/>
                <a:cs typeface="Open Sans Light"/>
                <a:sym typeface="Open Sans Light"/>
              </a:rPr>
              <a:t>Mission  of Mohan Foundation is to "Gift of life through a life saving organ for those who are suffering from organ failure".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9F5"/>
        </a:solidFill>
      </p:bgPr>
    </p:bg>
    <p:spTree>
      <p:nvGrpSpPr>
        <p:cNvPr id="1" name=""/>
        <p:cNvGrpSpPr/>
        <p:nvPr/>
      </p:nvGrpSpPr>
      <p:grpSpPr>
        <a:xfrm>
          <a:off x="0" y="0"/>
          <a:ext cx="0" cy="0"/>
          <a:chOff x="0" y="0"/>
          <a:chExt cx="0" cy="0"/>
        </a:xfrm>
      </p:grpSpPr>
      <p:sp>
        <p:nvSpPr>
          <p:cNvPr name="Freeform 2" id="2"/>
          <p:cNvSpPr/>
          <p:nvPr/>
        </p:nvSpPr>
        <p:spPr>
          <a:xfrm flipH="false" flipV="false" rot="0">
            <a:off x="1459328" y="2481621"/>
            <a:ext cx="7464644" cy="5347598"/>
          </a:xfrm>
          <a:custGeom>
            <a:avLst/>
            <a:gdLst/>
            <a:ahLst/>
            <a:cxnLst/>
            <a:rect r="r" b="b" t="t" l="l"/>
            <a:pathLst>
              <a:path h="5347598" w="7464644">
                <a:moveTo>
                  <a:pt x="0" y="0"/>
                </a:moveTo>
                <a:lnTo>
                  <a:pt x="7464644" y="0"/>
                </a:lnTo>
                <a:lnTo>
                  <a:pt x="7464644" y="5347598"/>
                </a:lnTo>
                <a:lnTo>
                  <a:pt x="0" y="5347598"/>
                </a:lnTo>
                <a:lnTo>
                  <a:pt x="0" y="0"/>
                </a:lnTo>
                <a:close/>
              </a:path>
            </a:pathLst>
          </a:custGeom>
          <a:blipFill>
            <a:blip r:embed="rId2"/>
            <a:stretch>
              <a:fillRect l="0" t="-2345" r="0" b="-2345"/>
            </a:stretch>
          </a:blipFill>
        </p:spPr>
      </p:sp>
      <p:sp>
        <p:nvSpPr>
          <p:cNvPr name="Freeform 3" id="3"/>
          <p:cNvSpPr/>
          <p:nvPr/>
        </p:nvSpPr>
        <p:spPr>
          <a:xfrm flipH="false" flipV="false" rot="0">
            <a:off x="9604594" y="2481621"/>
            <a:ext cx="7271901" cy="5453926"/>
          </a:xfrm>
          <a:custGeom>
            <a:avLst/>
            <a:gdLst/>
            <a:ahLst/>
            <a:cxnLst/>
            <a:rect r="r" b="b" t="t" l="l"/>
            <a:pathLst>
              <a:path h="5453926" w="7271901">
                <a:moveTo>
                  <a:pt x="0" y="0"/>
                </a:moveTo>
                <a:lnTo>
                  <a:pt x="7271900" y="0"/>
                </a:lnTo>
                <a:lnTo>
                  <a:pt x="7271900" y="5453925"/>
                </a:lnTo>
                <a:lnTo>
                  <a:pt x="0" y="5453925"/>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9F5"/>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656314" y="487686"/>
            <a:ext cx="10287000" cy="9311628"/>
          </a:xfrm>
          <a:custGeom>
            <a:avLst/>
            <a:gdLst/>
            <a:ahLst/>
            <a:cxnLst/>
            <a:rect r="r" b="b" t="t" l="l"/>
            <a:pathLst>
              <a:path h="9311628" w="10287000">
                <a:moveTo>
                  <a:pt x="0" y="0"/>
                </a:moveTo>
                <a:lnTo>
                  <a:pt x="10287000" y="0"/>
                </a:lnTo>
                <a:lnTo>
                  <a:pt x="10287000" y="9311628"/>
                </a:lnTo>
                <a:lnTo>
                  <a:pt x="0" y="9311628"/>
                </a:lnTo>
                <a:lnTo>
                  <a:pt x="0" y="0"/>
                </a:lnTo>
                <a:close/>
              </a:path>
            </a:pathLst>
          </a:custGeom>
          <a:blipFill>
            <a:blip r:embed="rId2">
              <a:alphaModFix amt="30000"/>
            </a:blip>
            <a:stretch>
              <a:fillRect l="-19291" t="-104132" r="-19291" b="0"/>
            </a:stretch>
          </a:blipFill>
        </p:spPr>
      </p:sp>
      <p:sp>
        <p:nvSpPr>
          <p:cNvPr name="Freeform 3" id="3"/>
          <p:cNvSpPr/>
          <p:nvPr/>
        </p:nvSpPr>
        <p:spPr>
          <a:xfrm flipH="false" flipV="false" rot="0">
            <a:off x="9144000" y="2140131"/>
            <a:ext cx="9144000" cy="6420464"/>
          </a:xfrm>
          <a:custGeom>
            <a:avLst/>
            <a:gdLst/>
            <a:ahLst/>
            <a:cxnLst/>
            <a:rect r="r" b="b" t="t" l="l"/>
            <a:pathLst>
              <a:path h="6420464" w="9144000">
                <a:moveTo>
                  <a:pt x="0" y="0"/>
                </a:moveTo>
                <a:lnTo>
                  <a:pt x="9144000" y="0"/>
                </a:lnTo>
                <a:lnTo>
                  <a:pt x="9144000" y="6420465"/>
                </a:lnTo>
                <a:lnTo>
                  <a:pt x="0" y="6420465"/>
                </a:lnTo>
                <a:lnTo>
                  <a:pt x="0" y="0"/>
                </a:lnTo>
                <a:close/>
              </a:path>
            </a:pathLst>
          </a:custGeom>
          <a:blipFill>
            <a:blip r:embed="rId3"/>
            <a:stretch>
              <a:fillRect l="0" t="-6677" r="0" b="0"/>
            </a:stretch>
          </a:blipFill>
        </p:spPr>
      </p:sp>
      <p:grpSp>
        <p:nvGrpSpPr>
          <p:cNvPr name="Group 4" id="4"/>
          <p:cNvGrpSpPr/>
          <p:nvPr/>
        </p:nvGrpSpPr>
        <p:grpSpPr>
          <a:xfrm rot="0">
            <a:off x="1262495" y="2340270"/>
            <a:ext cx="6890135" cy="5223748"/>
            <a:chOff x="0" y="0"/>
            <a:chExt cx="9186847" cy="6964998"/>
          </a:xfrm>
        </p:grpSpPr>
        <p:sp>
          <p:nvSpPr>
            <p:cNvPr name="TextBox 5" id="5"/>
            <p:cNvSpPr txBox="true"/>
            <p:nvPr/>
          </p:nvSpPr>
          <p:spPr>
            <a:xfrm rot="0">
              <a:off x="0" y="-19050"/>
              <a:ext cx="9186847" cy="1309146"/>
            </a:xfrm>
            <a:prstGeom prst="rect">
              <a:avLst/>
            </a:prstGeom>
          </p:spPr>
          <p:txBody>
            <a:bodyPr anchor="t" rtlCol="false" tIns="0" lIns="0" bIns="0" rIns="0">
              <a:spAutoFit/>
            </a:bodyPr>
            <a:lstStyle/>
            <a:p>
              <a:pPr algn="l">
                <a:lnSpc>
                  <a:spcPts val="7679"/>
                </a:lnSpc>
              </a:pPr>
              <a:r>
                <a:rPr lang="en-US" sz="6399" spc="-63">
                  <a:solidFill>
                    <a:srgbClr val="82A696"/>
                  </a:solidFill>
                  <a:latin typeface="Tenor Sans"/>
                  <a:ea typeface="Tenor Sans"/>
                  <a:cs typeface="Tenor Sans"/>
                  <a:sym typeface="Tenor Sans"/>
                </a:rPr>
                <a:t>METHODOLOGY</a:t>
              </a:r>
            </a:p>
          </p:txBody>
        </p:sp>
        <p:sp>
          <p:nvSpPr>
            <p:cNvPr name="TextBox 6" id="6"/>
            <p:cNvSpPr txBox="true"/>
            <p:nvPr/>
          </p:nvSpPr>
          <p:spPr>
            <a:xfrm rot="0">
              <a:off x="0" y="1906507"/>
              <a:ext cx="9186847" cy="5058490"/>
            </a:xfrm>
            <a:prstGeom prst="rect">
              <a:avLst/>
            </a:prstGeom>
          </p:spPr>
          <p:txBody>
            <a:bodyPr anchor="t" rtlCol="false" tIns="0" lIns="0" bIns="0" rIns="0">
              <a:spAutoFit/>
            </a:bodyPr>
            <a:lstStyle/>
            <a:p>
              <a:pPr algn="l">
                <a:lnSpc>
                  <a:spcPts val="5039"/>
                </a:lnSpc>
              </a:pPr>
              <a:r>
                <a:rPr lang="en-US" sz="3599" spc="-35">
                  <a:solidFill>
                    <a:srgbClr val="444949"/>
                  </a:solidFill>
                  <a:latin typeface="Clear Sans Regular"/>
                  <a:ea typeface="Clear Sans Regular"/>
                  <a:cs typeface="Clear Sans Regular"/>
                  <a:sym typeface="Clear Sans Regular"/>
                </a:rPr>
                <a:t>Networking with the hospitals to enable donation to occur </a:t>
              </a:r>
            </a:p>
            <a:p>
              <a:pPr algn="l">
                <a:lnSpc>
                  <a:spcPts val="5039"/>
                </a:lnSpc>
                <a:spcBef>
                  <a:spcPct val="0"/>
                </a:spcBef>
              </a:pPr>
              <a:r>
                <a:rPr lang="en-US" sz="3599" spc="-35">
                  <a:solidFill>
                    <a:srgbClr val="444949"/>
                  </a:solidFill>
                  <a:latin typeface="Clear Sans Regular"/>
                  <a:ea typeface="Clear Sans Regular"/>
                  <a:cs typeface="Clear Sans Regular"/>
                  <a:sym typeface="Clear Sans Regular"/>
                </a:rPr>
                <a:t>Training Transplant Coordinators in  counselling families of the deceased for enable more donations </a:t>
              </a:r>
              <a:r>
                <a:rPr lang="en-US" sz="3599" spc="-35">
                  <a:solidFill>
                    <a:srgbClr val="444949"/>
                  </a:solidFill>
                  <a:latin typeface="Clear Sans Regular"/>
                  <a:ea typeface="Clear Sans Regular"/>
                  <a:cs typeface="Clear Sans Regular"/>
                  <a:sym typeface="Clear Sans Regular"/>
                </a:rPr>
                <a:t>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sp>
        <p:nvSpPr>
          <p:cNvPr name="AutoShape 3" id="3"/>
          <p:cNvSpPr/>
          <p:nvPr/>
        </p:nvSpPr>
        <p:spPr>
          <a:xfrm rot="0">
            <a:off x="3390397" y="3304504"/>
            <a:ext cx="14134375" cy="6285632"/>
          </a:xfrm>
          <a:prstGeom prst="rect">
            <a:avLst/>
          </a:prstGeom>
          <a:solidFill>
            <a:srgbClr val="BBCDC5"/>
          </a:solidFill>
        </p:spPr>
      </p:sp>
      <p:sp>
        <p:nvSpPr>
          <p:cNvPr name="Freeform 4" id="4"/>
          <p:cNvSpPr/>
          <p:nvPr/>
        </p:nvSpPr>
        <p:spPr>
          <a:xfrm flipH="false" flipV="false" rot="-1952930">
            <a:off x="11409418" y="-2512945"/>
            <a:ext cx="9743364" cy="16514176"/>
          </a:xfrm>
          <a:custGeom>
            <a:avLst/>
            <a:gdLst/>
            <a:ahLst/>
            <a:cxnLst/>
            <a:rect r="r" b="b" t="t" l="l"/>
            <a:pathLst>
              <a:path h="16514176" w="9743364">
                <a:moveTo>
                  <a:pt x="0" y="0"/>
                </a:moveTo>
                <a:lnTo>
                  <a:pt x="9743364" y="0"/>
                </a:lnTo>
                <a:lnTo>
                  <a:pt x="9743364" y="16514176"/>
                </a:lnTo>
                <a:lnTo>
                  <a:pt x="0" y="16514176"/>
                </a:lnTo>
                <a:lnTo>
                  <a:pt x="0" y="0"/>
                </a:lnTo>
                <a:close/>
              </a:path>
            </a:pathLst>
          </a:custGeom>
          <a:blipFill>
            <a:blip r:embed="rId3">
              <a:alphaModFix amt="35000"/>
            </a:blip>
            <a:stretch>
              <a:fillRect l="0" t="0" r="0" b="0"/>
            </a:stretch>
          </a:blipFill>
        </p:spPr>
      </p:sp>
      <p:sp>
        <p:nvSpPr>
          <p:cNvPr name="TextBox 5" id="5"/>
          <p:cNvSpPr txBox="true"/>
          <p:nvPr/>
        </p:nvSpPr>
        <p:spPr>
          <a:xfrm rot="0">
            <a:off x="4338808" y="3934937"/>
            <a:ext cx="12920492" cy="5179860"/>
          </a:xfrm>
          <a:prstGeom prst="rect">
            <a:avLst/>
          </a:prstGeom>
        </p:spPr>
        <p:txBody>
          <a:bodyPr anchor="t" rtlCol="false" tIns="0" lIns="0" bIns="0" rIns="0">
            <a:spAutoFit/>
          </a:bodyPr>
          <a:lstStyle/>
          <a:p>
            <a:pPr algn="l">
              <a:lnSpc>
                <a:spcPts val="5870"/>
              </a:lnSpc>
            </a:pPr>
            <a:r>
              <a:rPr lang="en-US" sz="4193">
                <a:solidFill>
                  <a:srgbClr val="000000"/>
                </a:solidFill>
                <a:latin typeface="Tenor Sans"/>
                <a:ea typeface="Tenor Sans"/>
                <a:cs typeface="Tenor Sans"/>
                <a:sym typeface="Tenor Sans"/>
              </a:rPr>
              <a:t>Any person willing to donate his/her organs can do so by filling out the donor consent form available on the website (www.mohfw.nic.in/).</a:t>
            </a:r>
          </a:p>
          <a:p>
            <a:pPr algn="l" marL="905378" indent="-452689" lvl="1">
              <a:lnSpc>
                <a:spcPts val="5870"/>
              </a:lnSpc>
              <a:buFont typeface="Arial"/>
              <a:buChar char="•"/>
            </a:pPr>
            <a:r>
              <a:rPr lang="en-US" sz="4193">
                <a:solidFill>
                  <a:srgbClr val="000000"/>
                </a:solidFill>
                <a:latin typeface="Tenor Sans"/>
                <a:ea typeface="Tenor Sans"/>
                <a:cs typeface="Tenor Sans"/>
                <a:sym typeface="Tenor Sans"/>
              </a:rPr>
              <a:t>This is a voluntary act.</a:t>
            </a:r>
          </a:p>
          <a:p>
            <a:pPr algn="l" marL="905378" indent="-452689" lvl="1">
              <a:lnSpc>
                <a:spcPts val="5870"/>
              </a:lnSpc>
              <a:buFont typeface="Arial"/>
              <a:buChar char="•"/>
            </a:pPr>
            <a:r>
              <a:rPr lang="en-US" sz="4193">
                <a:solidFill>
                  <a:srgbClr val="000000"/>
                </a:solidFill>
                <a:latin typeface="Tenor Sans"/>
                <a:ea typeface="Tenor Sans"/>
                <a:cs typeface="Tenor Sans"/>
                <a:sym typeface="Tenor Sans"/>
              </a:rPr>
              <a:t>The donor  may also approach a transplant center or other organ donation organization for a donar card</a:t>
            </a:r>
          </a:p>
        </p:txBody>
      </p:sp>
      <p:sp>
        <p:nvSpPr>
          <p:cNvPr name="Freeform 6" id="6"/>
          <p:cNvSpPr/>
          <p:nvPr/>
        </p:nvSpPr>
        <p:spPr>
          <a:xfrm flipH="false" flipV="false" rot="0">
            <a:off x="792768" y="464572"/>
            <a:ext cx="5778645" cy="3556089"/>
          </a:xfrm>
          <a:custGeom>
            <a:avLst/>
            <a:gdLst/>
            <a:ahLst/>
            <a:cxnLst/>
            <a:rect r="r" b="b" t="t" l="l"/>
            <a:pathLst>
              <a:path h="3556089" w="5778645">
                <a:moveTo>
                  <a:pt x="0" y="0"/>
                </a:moveTo>
                <a:lnTo>
                  <a:pt x="5778645" y="0"/>
                </a:lnTo>
                <a:lnTo>
                  <a:pt x="5778645" y="3556090"/>
                </a:lnTo>
                <a:lnTo>
                  <a:pt x="0" y="355609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DAE0vq3LApo</dc:identifier>
  <dcterms:modified xsi:type="dcterms:W3CDTF">2011-08-01T06:04:30Z</dcterms:modified>
  <cp:revision>1</cp:revision>
  <dc:title>Multi Organ Harvesting Aid Network</dc:title>
</cp:coreProperties>
</file>